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0" r:id="rId2"/>
    <p:sldId id="272" r:id="rId3"/>
    <p:sldId id="273" r:id="rId4"/>
    <p:sldId id="280" r:id="rId5"/>
    <p:sldId id="281" r:id="rId6"/>
    <p:sldId id="282" r:id="rId7"/>
    <p:sldId id="278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79" r:id="rId18"/>
    <p:sldId id="292" r:id="rId19"/>
    <p:sldId id="293" r:id="rId20"/>
    <p:sldId id="294" r:id="rId21"/>
    <p:sldId id="276" r:id="rId22"/>
  </p:sldIdLst>
  <p:sldSz cx="9144000" cy="6858000" type="screen4x3"/>
  <p:notesSz cx="6888163" cy="100187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FBD"/>
    <a:srgbClr val="0066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6" autoAdjust="0"/>
    <p:restoredTop sz="94671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B8CD24-CBDA-43A6-9E5B-D203D5E0630C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5E1C47-26F9-49BF-9C08-2285DD309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6DA1D-2D12-4066-A35E-65CC2537D358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F78CF-1F36-49AD-BB09-31D0BF22B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4560D-2F20-4650-BD1B-6B076BF0C130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12CF-2490-4007-B257-C5475ABFA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65D24-A38D-4FCC-B20D-9E8610B2CA2B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E2A2E-BBCA-4D94-B685-D3E8F4758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AE37CC-2097-4892-839C-998D47D1DFE0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00B54A-200B-4F99-B9B5-E0174F902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928FD-6DD0-4070-ABCD-C37CE8BC5FE0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F4B2A-E146-4161-B551-3B0D4709F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693445-DCF9-46AA-8CBE-B9FC3E1E0DA6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DFE9A4-224C-46F9-9052-387AD8ED1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5437B-8AED-4D0D-AA47-2EBE10B5892B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3A370-2ED7-4254-A91E-6E3085CE9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8C6541-BFD6-457B-95BE-57E96F97A6CE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B06304-C258-45C6-9922-610AF9D94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3AECD8-604F-441A-B3EA-D5BA86F0AB12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EE01A5-D64D-4B5F-B757-DFF9B383E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</a:pPr>
              <a:endParaRPr lang="en-US" sz="3200">
                <a:latin typeface="Gill Sans MT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7EB067-7BB5-4258-89C8-2162FB6A2B5E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EA54C8-D5F0-4634-BB84-45B4A2A03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43EC9D2-D1DC-46DC-8035-3CDB4B38164D}" type="datetimeFigureOut">
              <a:rPr lang="ru-RU"/>
              <a:pPr>
                <a:defRPr/>
              </a:pPr>
              <a:t>09.11.2013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E79BD568-F758-4ADA-A10A-CF10957D4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9" r:id="rId3"/>
    <p:sldLayoutId id="2147483766" r:id="rId4"/>
    <p:sldLayoutId id="2147483770" r:id="rId5"/>
    <p:sldLayoutId id="2147483765" r:id="rId6"/>
    <p:sldLayoutId id="2147483771" r:id="rId7"/>
    <p:sldLayoutId id="2147483772" r:id="rId8"/>
    <p:sldLayoutId id="2147483773" r:id="rId9"/>
    <p:sldLayoutId id="2147483764" r:id="rId10"/>
    <p:sldLayoutId id="214748376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42;&#1085;&#1077;&#1091;&#1088;&#1086;&#1095;&#1085;&#1072;&#1103;%20&#1076;&#1077;&#1103;&#1090;&#1077;&#1083;&#1100;&#1085;&#1086;&#1089;&#1090;&#1100;\&#1048;&#1089;&#1090;&#1086;&#1082;&#1080;%202%20&#1082;&#1083;&#1072;&#1089;&#1089;\&#1047;&#1072;&#1075;&#1091;&#1079;&#1080;&#1085;&#1072;\&#1056;&#1086;&#1076;&#1080;&#1090;&#1077;&#1083;&#1100;&#1089;&#1082;&#1080;&#1081;%20&#1076;&#1086;&#1084;\08-roditeljskii_dom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1916113"/>
            <a:ext cx="5184775" cy="3443287"/>
          </a:xfrm>
        </p:spPr>
      </p:pic>
      <p:pic>
        <p:nvPicPr>
          <p:cNvPr id="3" name="Объект 2"/>
          <p:cNvPicPr>
            <a:picLocks noGrp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00100" y="357166"/>
            <a:ext cx="8412162" cy="2663825"/>
          </a:xfrm>
        </p:spPr>
      </p:pic>
      <p:sp>
        <p:nvSpPr>
          <p:cNvPr id="4" name="Прямоугольник 3"/>
          <p:cNvSpPr/>
          <p:nvPr/>
        </p:nvSpPr>
        <p:spPr>
          <a:xfrm>
            <a:off x="2956113" y="5072074"/>
            <a:ext cx="60000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Г.М. Загузина</a:t>
            </a:r>
          </a:p>
          <a:p>
            <a:pPr algn="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 начальных классов</a:t>
            </a:r>
          </a:p>
          <a:p>
            <a:pPr algn="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МБОУ «СОШ №2»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000108"/>
            <a:ext cx="70723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Что значит для меня моя семья? </a:t>
            </a:r>
          </a:p>
          <a:p>
            <a:r>
              <a:rPr lang="ru-RU" sz="2000" dirty="0" smtClean="0"/>
              <a:t>Конечно – счастье и уют домашний, </a:t>
            </a:r>
            <a:br>
              <a:rPr lang="ru-RU" sz="2000" dirty="0" smtClean="0"/>
            </a:br>
            <a:r>
              <a:rPr lang="ru-RU" sz="2000" dirty="0" smtClean="0"/>
              <a:t>Семь правил обязательных храня, </a:t>
            </a:r>
          </a:p>
          <a:p>
            <a:r>
              <a:rPr lang="ru-RU" sz="2000" dirty="0" smtClean="0"/>
              <a:t>Лишь только семь, но очень – </a:t>
            </a:r>
            <a:r>
              <a:rPr lang="ru-RU" sz="2000" dirty="0" err="1" smtClean="0"/>
              <a:t>очень</a:t>
            </a:r>
            <a:r>
              <a:rPr lang="ru-RU" sz="2000" dirty="0" smtClean="0"/>
              <a:t> важных.</a:t>
            </a:r>
          </a:p>
          <a:p>
            <a:r>
              <a:rPr lang="ru-RU" sz="2000" dirty="0" smtClean="0"/>
              <a:t>Во-первых, это главное – любовь. </a:t>
            </a:r>
          </a:p>
          <a:p>
            <a:r>
              <a:rPr lang="ru-RU" sz="2000" dirty="0" smtClean="0"/>
              <a:t>Всем сердцем и душою всей, и разумом. </a:t>
            </a:r>
            <a:br>
              <a:rPr lang="ru-RU" sz="2000" dirty="0" smtClean="0"/>
            </a:br>
            <a:r>
              <a:rPr lang="ru-RU" sz="2000" dirty="0" smtClean="0"/>
              <a:t>Не просто чтоб бурлила страстью кровь, </a:t>
            </a:r>
          </a:p>
          <a:p>
            <a:r>
              <a:rPr lang="ru-RU" sz="2000" dirty="0" smtClean="0"/>
              <a:t>А трепетно и каждый день по-разному.</a:t>
            </a:r>
          </a:p>
          <a:p>
            <a:r>
              <a:rPr lang="ru-RU" sz="2000" dirty="0" smtClean="0"/>
              <a:t>Второе – дети. Что за дом без них? </a:t>
            </a:r>
          </a:p>
          <a:p>
            <a:r>
              <a:rPr lang="ru-RU" sz="2000" dirty="0" smtClean="0"/>
              <a:t>Пустыня без колодца – не напиться. </a:t>
            </a:r>
            <a:br>
              <a:rPr lang="ru-RU" sz="2000" dirty="0" smtClean="0"/>
            </a:br>
            <a:r>
              <a:rPr lang="ru-RU" sz="2000" dirty="0" smtClean="0"/>
              <a:t>А дети – это жизнь, это родник, </a:t>
            </a:r>
          </a:p>
          <a:p>
            <a:r>
              <a:rPr lang="ru-RU" sz="2000" dirty="0" smtClean="0"/>
              <a:t>И продолженье рода. Пусть струится!</a:t>
            </a:r>
          </a:p>
          <a:p>
            <a:r>
              <a:rPr lang="ru-RU" sz="2000" dirty="0" smtClean="0"/>
              <a:t>Потом забота. Лишь она – </a:t>
            </a:r>
          </a:p>
          <a:p>
            <a:r>
              <a:rPr lang="ru-RU" sz="2000" dirty="0" smtClean="0"/>
              <a:t>Очаг семейный сбережёт от ветра </a:t>
            </a:r>
            <a:br>
              <a:rPr lang="ru-RU" sz="2000" dirty="0" smtClean="0"/>
            </a:br>
            <a:r>
              <a:rPr lang="ru-RU" sz="2000" dirty="0" smtClean="0"/>
              <a:t>Старайся, чтоб с улыбкою весна. </a:t>
            </a:r>
          </a:p>
          <a:p>
            <a:r>
              <a:rPr lang="ru-RU" sz="2000" dirty="0" smtClean="0"/>
              <a:t>Была всегда с тобою, а не где-то.</a:t>
            </a:r>
          </a:p>
          <a:p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142976" y="21429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И. Молчанова «Семь правил» </a:t>
            </a:r>
          </a:p>
        </p:txBody>
      </p:sp>
      <p:pic>
        <p:nvPicPr>
          <p:cNvPr id="4" name="Рисунок 3" descr="happy-fami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5000636"/>
            <a:ext cx="2428892" cy="16097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428604"/>
            <a:ext cx="61436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Четвёртое – терпение. </a:t>
            </a:r>
            <a:r>
              <a:rPr lang="ru-RU" sz="2000" dirty="0" smtClean="0"/>
              <a:t> Оно </a:t>
            </a:r>
          </a:p>
          <a:p>
            <a:r>
              <a:rPr lang="ru-RU" sz="2000" dirty="0" smtClean="0"/>
              <a:t>Поможет </a:t>
            </a:r>
            <a:r>
              <a:rPr lang="ru-RU" sz="2000" dirty="0" smtClean="0"/>
              <a:t>пережить невзгоды, беды… </a:t>
            </a:r>
            <a:br>
              <a:rPr lang="ru-RU" sz="2000" dirty="0" smtClean="0"/>
            </a:br>
            <a:r>
              <a:rPr lang="ru-RU" sz="2000" dirty="0" smtClean="0"/>
              <a:t>И отогреет солнышком окно, </a:t>
            </a:r>
          </a:p>
          <a:p>
            <a:r>
              <a:rPr lang="ru-RU" sz="2000" dirty="0" smtClean="0"/>
              <a:t>Что инеем заледенело белым.</a:t>
            </a:r>
          </a:p>
          <a:p>
            <a:r>
              <a:rPr lang="ru-RU" sz="2000" dirty="0" smtClean="0"/>
              <a:t>А пятое – ответственность и дом. </a:t>
            </a:r>
          </a:p>
          <a:p>
            <a:r>
              <a:rPr lang="ru-RU" sz="2000" dirty="0" smtClean="0"/>
              <a:t>В фундаменте семейном веский камень. </a:t>
            </a:r>
            <a:br>
              <a:rPr lang="ru-RU" sz="2000" dirty="0" smtClean="0"/>
            </a:br>
            <a:r>
              <a:rPr lang="ru-RU" sz="2000" dirty="0" smtClean="0"/>
              <a:t>Они помогут защитить любовь, </a:t>
            </a:r>
          </a:p>
          <a:p>
            <a:r>
              <a:rPr lang="ru-RU" sz="2000" dirty="0" smtClean="0"/>
              <a:t>От ветра уберечь душевный пламень. </a:t>
            </a:r>
            <a:br>
              <a:rPr lang="ru-RU" sz="2000" dirty="0" smtClean="0"/>
            </a:br>
            <a:r>
              <a:rPr lang="ru-RU" sz="2000" dirty="0" smtClean="0"/>
              <a:t>Шестое – уваженье. Только с ним- </a:t>
            </a:r>
          </a:p>
          <a:p>
            <a:r>
              <a:rPr lang="ru-RU" sz="2000" dirty="0" smtClean="0"/>
              <a:t>Приобретёшь успех, признанье общее </a:t>
            </a:r>
            <a:br>
              <a:rPr lang="ru-RU" sz="2000" dirty="0" smtClean="0"/>
            </a:br>
            <a:r>
              <a:rPr lang="ru-RU" sz="2000" dirty="0" smtClean="0"/>
              <a:t>Всегда, считаясь с мнением других, </a:t>
            </a:r>
          </a:p>
          <a:p>
            <a:r>
              <a:rPr lang="ru-RU" sz="2000" dirty="0" smtClean="0"/>
              <a:t>Научишь, чтоб с твоим считались собственным</a:t>
            </a:r>
          </a:p>
          <a:p>
            <a:r>
              <a:rPr lang="ru-RU" sz="2000" dirty="0" smtClean="0"/>
              <a:t>И, наконец, седьмое – чистота. </a:t>
            </a:r>
          </a:p>
          <a:p>
            <a:r>
              <a:rPr lang="ru-RU" sz="2000" dirty="0" smtClean="0"/>
              <a:t>Везде – в дому, в душе твоей и помыслах… </a:t>
            </a:r>
            <a:br>
              <a:rPr lang="ru-RU" sz="2000" dirty="0" smtClean="0"/>
            </a:br>
            <a:r>
              <a:rPr lang="ru-RU" sz="2000" dirty="0" smtClean="0"/>
              <a:t>Вот так я представляю свой очаг, </a:t>
            </a:r>
          </a:p>
          <a:p>
            <a:r>
              <a:rPr lang="ru-RU" sz="2000" dirty="0" smtClean="0"/>
              <a:t>Где я любима, счастлива где полностью</a:t>
            </a:r>
            <a:endParaRPr lang="ru-RU" sz="2000" dirty="0"/>
          </a:p>
        </p:txBody>
      </p:sp>
      <p:pic>
        <p:nvPicPr>
          <p:cNvPr id="4" name="Рисунок 3" descr="happy-fami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5000636"/>
            <a:ext cx="2428892" cy="16097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71480"/>
            <a:ext cx="7143800" cy="48320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СЧАСТЬЕ               УЮТ ЛЮБОВЬ               ДЕТИ ЗАБОТА</a:t>
            </a:r>
          </a:p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ЧИСТОТА              СЕМЬЯ ОТВЕТСТВЕННОСТЬ</a:t>
            </a:r>
          </a:p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ТЕРПЕНИЕ            ДОМ УВАЖЕНЬЕ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5286388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170FBD"/>
                </a:solidFill>
              </a:rPr>
              <a:t>	При соблюдении всех этих правил, семья будет крепкая. А если каждая семья будет крепкая, то и всё государство, в котором мы живём, будет крепким, надёжным.</a:t>
            </a:r>
            <a:endParaRPr lang="ru-RU" sz="2400" dirty="0">
              <a:solidFill>
                <a:srgbClr val="170FB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17693"/>
            <a:ext cx="742955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	Друзья, вы задумывались, почему так говорят: “Мой дом – моя крепость?”</a:t>
            </a:r>
          </a:p>
          <a:p>
            <a:pPr algn="just"/>
            <a:r>
              <a:rPr lang="ru-RU" sz="2400" dirty="0" smtClean="0"/>
              <a:t>	Несомненно, у человека должен быть дом, и не просто крыша над головой, а место, где его любят и ждут, понимают, принимают таким, каков он есть, место, где человеку тепло и уютно.</a:t>
            </a:r>
          </a:p>
          <a:p>
            <a:pPr algn="just"/>
            <a:r>
              <a:rPr lang="ru-RU" sz="2400" dirty="0" smtClean="0"/>
              <a:t>	Почему после уроков вы так спешите домой?</a:t>
            </a:r>
          </a:p>
          <a:p>
            <a:pPr algn="just"/>
            <a:r>
              <a:rPr lang="ru-RU" sz="2400" dirty="0" smtClean="0"/>
              <a:t>	Потому что мы любим свой дом, свою семью.</a:t>
            </a:r>
          </a:p>
          <a:p>
            <a:pPr algn="just"/>
            <a:r>
              <a:rPr lang="ru-RU" sz="2400" dirty="0" smtClean="0"/>
              <a:t>	Родина, родной дом – это исток, начало начал. У каждого он свой. Родной дом – это и детство в нём, и сказки, и домовой, что незримо охраняет очаг.</a:t>
            </a:r>
          </a:p>
          <a:p>
            <a:pPr algn="just"/>
            <a:r>
              <a:rPr lang="ru-RU" sz="2400" dirty="0" smtClean="0"/>
              <a:t>	Когда строят дом?</a:t>
            </a:r>
          </a:p>
          <a:p>
            <a:pPr algn="just"/>
            <a:r>
              <a:rPr lang="ru-RU" sz="2400" dirty="0" smtClean="0"/>
              <a:t>Дом строят, когда надо где-то жить.</a:t>
            </a:r>
          </a:p>
          <a:p>
            <a:pPr algn="just"/>
            <a:r>
              <a:rPr lang="ru-RU" sz="2400" dirty="0" smtClean="0"/>
              <a:t>Дом строят, когда создаётся семья.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642918"/>
            <a:ext cx="7215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	Назовите слова, которые помогают нам представить слово ДОМ.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357290" y="1785926"/>
            <a:ext cx="72152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 – изба – квартира – жилище.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3571876"/>
            <a:ext cx="74295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А изначально дом – жилище, изба. В древнем русском языке слово </a:t>
            </a:r>
          </a:p>
          <a:p>
            <a:pPr algn="just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ИСТБА</a:t>
            </a:r>
            <a:r>
              <a:rPr lang="ru-RU" sz="2800" dirty="0" smtClean="0"/>
              <a:t> означало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“БАНЯ, ТЁПЛОЕ ПОМЕЩЕНИЕ”.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642918"/>
            <a:ext cx="800105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ИЗБА – </a:t>
            </a:r>
            <a:r>
              <a:rPr lang="ru-RU" sz="3600" dirty="0" smtClean="0"/>
              <a:t>деревянный крестьянский дом.</a:t>
            </a:r>
          </a:p>
          <a:p>
            <a:r>
              <a:rPr lang="ru-RU" dirty="0" smtClean="0"/>
              <a:t>Сравните слова 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ИСТОПИТЬ, ТОПИТЬ, ТЕПЛО</a:t>
            </a:r>
          </a:p>
          <a:p>
            <a:pPr algn="just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ИСТОПИТЬ</a:t>
            </a:r>
            <a:r>
              <a:rPr lang="ru-RU" sz="2800" dirty="0" smtClean="0"/>
              <a:t> – топкой нагреть, закончить топить;</a:t>
            </a:r>
          </a:p>
          <a:p>
            <a:pPr algn="just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ТОПИТЬ</a:t>
            </a:r>
            <a:r>
              <a:rPr lang="ru-RU" sz="2800" dirty="0" smtClean="0"/>
              <a:t> – поддерживать огонь в очаге, в печи;</a:t>
            </a:r>
          </a:p>
          <a:p>
            <a:pPr algn="just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ТЕПЛО</a:t>
            </a:r>
            <a:r>
              <a:rPr lang="ru-RU" sz="2800" dirty="0" smtClean="0"/>
              <a:t> – нагретое, тёплое состояние чего- </a:t>
            </a:r>
            <a:r>
              <a:rPr lang="ru-RU" sz="2800" dirty="0" err="1" smtClean="0"/>
              <a:t>нибудь</a:t>
            </a:r>
            <a:r>
              <a:rPr lang="ru-RU" sz="2800" dirty="0" smtClean="0"/>
              <a:t>, помещения; тёплое, нагретое место, помещение; сердечное, доброе отношение между людьми.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666351"/>
            <a:ext cx="78581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В жизни: капельки добра, сливаясь, превращаются в ручеек, ручейки в реки, реки в море добра. И только добрые сердца способны создать что-то особенное, способны построить «дом счастья».</a:t>
            </a:r>
          </a:p>
          <a:p>
            <a:pPr algn="just"/>
            <a:r>
              <a:rPr lang="ru-RU" sz="2800" dirty="0" smtClean="0"/>
              <a:t>	Давайте построим дом счастья. Что вы положите за основу, что для вас главное, а что второстепенное? </a:t>
            </a:r>
          </a:p>
          <a:p>
            <a:pPr algn="just"/>
            <a:r>
              <a:rPr lang="ru-RU" sz="2800" dirty="0" smtClean="0"/>
              <a:t>	Постепенно складывая по кирпичику воздвигаем стены, затем ставим крышу- крышу хорошего настроения.</a:t>
            </a:r>
          </a:p>
          <a:p>
            <a:pPr algn="just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785918" y="928670"/>
            <a:ext cx="5214974" cy="1643074"/>
          </a:xfrm>
          <a:prstGeom prst="triangle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2571744"/>
            <a:ext cx="4500594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3286124"/>
            <a:ext cx="4500594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4000504"/>
            <a:ext cx="4500594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4714884"/>
            <a:ext cx="4500594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5429264"/>
            <a:ext cx="4500594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357422" y="5497313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уважение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500298" y="478632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забота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4000504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уют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335756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понимание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500298" y="264318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доброта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428860" y="1714488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ТЕПЛО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071546"/>
            <a:ext cx="7143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Мы построили дом- «дом счастья», где всегда нам будет тепло и уютно, где нас любят, понимают, всегда придут на помощь.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69294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Семья- это то, что мы делим на всех,</a:t>
            </a:r>
          </a:p>
          <a:p>
            <a:r>
              <a:rPr lang="ru-RU" sz="2800" dirty="0" smtClean="0"/>
              <a:t>Всем понемножку, и слезы, и смех,</a:t>
            </a:r>
          </a:p>
          <a:p>
            <a:r>
              <a:rPr lang="ru-RU" sz="2800" dirty="0" smtClean="0"/>
              <a:t>Взлет и падение, радость, печаль,</a:t>
            </a:r>
          </a:p>
          <a:p>
            <a:r>
              <a:rPr lang="ru-RU" sz="2800" dirty="0" smtClean="0"/>
              <a:t>Дружбу и ссоры, молчанья печать.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071670" y="2285992"/>
            <a:ext cx="67866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Семья- это то, что с тобою всегда</a:t>
            </a:r>
          </a:p>
          <a:p>
            <a:r>
              <a:rPr lang="ru-RU" sz="2800" dirty="0" smtClean="0"/>
              <a:t>Пусть мчатся секунды, недели, года,</a:t>
            </a:r>
          </a:p>
          <a:p>
            <a:r>
              <a:rPr lang="ru-RU" sz="2800" dirty="0" smtClean="0"/>
              <a:t>Но стены, родные, отчий твой дом-</a:t>
            </a:r>
          </a:p>
          <a:p>
            <a:r>
              <a:rPr lang="ru-RU" sz="2800" dirty="0" smtClean="0"/>
              <a:t>Сердце навеки останется в нем!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414" y="4256324"/>
            <a:ext cx="6858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 может быть семьи дороже?</a:t>
            </a:r>
          </a:p>
          <a:p>
            <a:r>
              <a:rPr lang="ru-RU" sz="2800" dirty="0" smtClean="0"/>
              <a:t>Теплом встречает отчий дом,</a:t>
            </a:r>
          </a:p>
          <a:p>
            <a:r>
              <a:rPr lang="ru-RU" sz="2800" dirty="0" smtClean="0"/>
              <a:t>Здесь ждут тебя всегда с любовью,</a:t>
            </a:r>
          </a:p>
          <a:p>
            <a:r>
              <a:rPr lang="ru-RU" sz="2800" dirty="0" smtClean="0"/>
              <a:t>И провожают в путь с добром!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-71462"/>
            <a:ext cx="8229600" cy="2071687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C392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Святая </a:t>
            </a:r>
            <a:r>
              <a:rPr kumimoji="0" lang="ru-RU" sz="5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C392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святых-родительский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C392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дом</a:t>
            </a:r>
            <a:endParaRPr kumimoji="0" lang="et-EE" sz="5400" b="0" i="0" u="none" strike="noStrike" kern="1200" cap="none" spc="0" normalizeH="0" baseline="0" noProof="0" dirty="0">
              <a:ln>
                <a:noFill/>
              </a:ln>
              <a:solidFill>
                <a:srgbClr val="FC3924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00298" y="2143116"/>
            <a:ext cx="5627687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</a:bodyPr>
          <a:lstStyle/>
          <a:p>
            <a:pPr marL="27432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Любили тебя без особых причин,</a:t>
            </a:r>
          </a:p>
          <a:p>
            <a:pPr marL="27432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то, что ты- внук,</a:t>
            </a:r>
          </a:p>
          <a:p>
            <a:pPr marL="27432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то, что ты- сын,</a:t>
            </a:r>
          </a:p>
          <a:p>
            <a:pPr marL="27432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то, что малыш,</a:t>
            </a:r>
          </a:p>
          <a:p>
            <a:pPr marL="27432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то, что растешь.</a:t>
            </a:r>
          </a:p>
          <a:p>
            <a:pPr marL="27432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то, что папу и маму похож.</a:t>
            </a:r>
          </a:p>
          <a:p>
            <a:pPr marL="27432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эта любовь до конца твоих дней</a:t>
            </a:r>
          </a:p>
          <a:p>
            <a:pPr marL="27432" marR="0" lvl="0" indent="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Останется тайной опорой твоей.</a:t>
            </a:r>
          </a:p>
          <a:p>
            <a:pPr marL="27432" marR="0" lvl="0" indent="0" algn="r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В. Берестов</a:t>
            </a:r>
            <a:endParaRPr kumimoji="0" lang="et-EE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642918"/>
            <a:ext cx="6572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Любите! И цените счастье!</a:t>
            </a:r>
          </a:p>
          <a:p>
            <a:r>
              <a:rPr lang="ru-RU" sz="2800" dirty="0" smtClean="0"/>
              <a:t>Оно рождается в семье,</a:t>
            </a:r>
          </a:p>
          <a:p>
            <a:r>
              <a:rPr lang="ru-RU" sz="2800" dirty="0" smtClean="0"/>
              <a:t>Что может быть его дороже</a:t>
            </a:r>
          </a:p>
          <a:p>
            <a:r>
              <a:rPr lang="ru-RU" sz="2800" dirty="0" smtClean="0"/>
              <a:t>На этой сказочной земле!</a:t>
            </a:r>
          </a:p>
        </p:txBody>
      </p:sp>
      <p:pic>
        <p:nvPicPr>
          <p:cNvPr id="3" name="Рисунок 2" descr="8814557d5ebf.jpg"/>
          <p:cNvPicPr>
            <a:picLocks noChangeAspect="1"/>
          </p:cNvPicPr>
          <p:nvPr/>
        </p:nvPicPr>
        <p:blipFill>
          <a:blip r:embed="rId2"/>
          <a:srcRect r="15999"/>
          <a:stretch>
            <a:fillRect/>
          </a:stretch>
        </p:blipFill>
        <p:spPr>
          <a:xfrm>
            <a:off x="1214414" y="2714620"/>
            <a:ext cx="4000528" cy="3571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logo-7y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500042"/>
            <a:ext cx="1983221" cy="1844226"/>
          </a:xfrm>
          <a:prstGeom prst="rect">
            <a:avLst/>
          </a:prstGeom>
        </p:spPr>
      </p:pic>
      <p:pic>
        <p:nvPicPr>
          <p:cNvPr id="5" name="Рисунок 4" descr="788750434760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3214686"/>
            <a:ext cx="3598556" cy="2143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13" y="357166"/>
            <a:ext cx="9094787" cy="2455862"/>
          </a:xfrm>
          <a:prstGeom prst="rect">
            <a:avLst/>
          </a:prstGeom>
          <a:noFill/>
        </p:spPr>
      </p:pic>
      <p:pic>
        <p:nvPicPr>
          <p:cNvPr id="8" name="Рисунок 7" descr="12478542-n--n-n----n-----n---n---------------n-n---noen-n---nf-n---n-no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4" y="3071810"/>
            <a:ext cx="3266123" cy="3429001"/>
          </a:xfrm>
          <a:prstGeom prst="rect">
            <a:avLst/>
          </a:prstGeom>
        </p:spPr>
      </p:pic>
      <p:pic>
        <p:nvPicPr>
          <p:cNvPr id="5" name="08-roditeljskii_d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8148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6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85794"/>
            <a:ext cx="4424589" cy="5148851"/>
          </a:xfrm>
          <a:prstGeom prst="rect">
            <a:avLst/>
          </a:prstGeo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/>
          <a:srcRect t="2817"/>
          <a:stretch>
            <a:fillRect/>
          </a:stretch>
        </p:blipFill>
        <p:spPr>
          <a:xfrm>
            <a:off x="4643438" y="785794"/>
            <a:ext cx="4347512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857232"/>
            <a:ext cx="80010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baseline="0" dirty="0" smtClean="0"/>
              <a:t>  Мимо текла, текла река,</a:t>
            </a:r>
          </a:p>
          <a:p>
            <a:r>
              <a:rPr lang="ru-RU" sz="3600" b="1" baseline="0" dirty="0" smtClean="0"/>
              <a:t>  Плыли куда-то облака,</a:t>
            </a:r>
          </a:p>
          <a:p>
            <a:r>
              <a:rPr lang="ru-RU" sz="3600" b="1" baseline="0" dirty="0" smtClean="0"/>
              <a:t>  Шёл человек,</a:t>
            </a:r>
          </a:p>
          <a:p>
            <a:r>
              <a:rPr lang="ru-RU" sz="3600" b="1" baseline="0" dirty="0" smtClean="0"/>
              <a:t>  Была дорога нелегка да нелегка.</a:t>
            </a:r>
          </a:p>
          <a:p>
            <a:r>
              <a:rPr lang="ru-RU" sz="3600" b="1" baseline="0" dirty="0" smtClean="0"/>
              <a:t>  И человек  мечтал о том,</a:t>
            </a:r>
          </a:p>
          <a:p>
            <a:r>
              <a:rPr lang="ru-RU" sz="3600" b="1" baseline="0" dirty="0" smtClean="0"/>
              <a:t>  Что он построит где-то дом,</a:t>
            </a:r>
          </a:p>
          <a:p>
            <a:r>
              <a:rPr lang="ru-RU" sz="3600" b="1" baseline="0" dirty="0" smtClean="0"/>
              <a:t>  И поселится счастье в нём</a:t>
            </a:r>
          </a:p>
          <a:p>
            <a:r>
              <a:rPr lang="ru-RU" sz="3600" b="1" baseline="0" dirty="0" smtClean="0"/>
              <a:t>  В доме одном</a:t>
            </a:r>
            <a:r>
              <a:rPr lang="ru-RU" sz="3600" baseline="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1538" y="928670"/>
            <a:ext cx="78581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baseline="0" dirty="0" smtClean="0"/>
              <a:t>Часто, бывало, он вставал</a:t>
            </a:r>
          </a:p>
          <a:p>
            <a:r>
              <a:rPr lang="ru-RU" sz="3600" b="1" baseline="0" dirty="0" smtClean="0"/>
              <a:t>И неизменно напевал</a:t>
            </a:r>
          </a:p>
          <a:p>
            <a:r>
              <a:rPr lang="ru-RU" sz="3600" b="1" baseline="0" dirty="0" smtClean="0"/>
              <a:t>Песню любимую свою,</a:t>
            </a:r>
          </a:p>
          <a:p>
            <a:r>
              <a:rPr lang="ru-RU" sz="3600" b="1" baseline="0" dirty="0" smtClean="0"/>
              <a:t>Ту, что пою, ту, что пою.</a:t>
            </a:r>
          </a:p>
          <a:p>
            <a:r>
              <a:rPr lang="ru-RU" sz="3600" b="1" baseline="0" dirty="0" smtClean="0"/>
              <a:t>Дом, как известно, всем давно,</a:t>
            </a:r>
          </a:p>
          <a:p>
            <a:r>
              <a:rPr lang="ru-RU" sz="3600" b="1" baseline="0" dirty="0" smtClean="0"/>
              <a:t>Это не стены, не окно,</a:t>
            </a:r>
          </a:p>
          <a:p>
            <a:r>
              <a:rPr lang="ru-RU" sz="3600" b="1" baseline="0" dirty="0" smtClean="0"/>
              <a:t>Даже не стулья со столом,</a:t>
            </a:r>
          </a:p>
          <a:p>
            <a:r>
              <a:rPr lang="ru-RU" sz="3600" b="1" baseline="0" dirty="0" smtClean="0"/>
              <a:t>Это – не 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44" y="642918"/>
            <a:ext cx="80010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baseline="0" dirty="0" smtClean="0"/>
              <a:t>Дом – это там, куда готов</a:t>
            </a:r>
          </a:p>
          <a:p>
            <a:r>
              <a:rPr lang="ru-RU" sz="3600" b="1" baseline="0" dirty="0" smtClean="0"/>
              <a:t>Ты возвращаться вновь и вновь</a:t>
            </a:r>
          </a:p>
          <a:p>
            <a:r>
              <a:rPr lang="ru-RU" sz="3600" b="1" baseline="0" dirty="0" smtClean="0"/>
              <a:t>Яростным, добрым, нежным, злым,</a:t>
            </a:r>
          </a:p>
          <a:p>
            <a:r>
              <a:rPr lang="ru-RU" sz="3600" b="1" baseline="0" dirty="0" smtClean="0"/>
              <a:t>Еле живым, еле живым.</a:t>
            </a:r>
          </a:p>
          <a:p>
            <a:r>
              <a:rPr lang="ru-RU" sz="3600" b="1" baseline="0" dirty="0" smtClean="0"/>
              <a:t>Дом – это там, где вас поймут,</a:t>
            </a:r>
          </a:p>
          <a:p>
            <a:r>
              <a:rPr lang="ru-RU" sz="3600" b="1" baseline="0" dirty="0" smtClean="0"/>
              <a:t>Там, где надеются и ждут,</a:t>
            </a:r>
          </a:p>
          <a:p>
            <a:r>
              <a:rPr lang="ru-RU" sz="3600" b="1" baseline="0" dirty="0" smtClean="0"/>
              <a:t>Там, где забудешь о плохом,</a:t>
            </a:r>
          </a:p>
          <a:p>
            <a:r>
              <a:rPr lang="ru-RU" sz="3600" b="1" baseline="0" dirty="0" smtClean="0"/>
              <a:t>Это твой 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714356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500042"/>
            <a:ext cx="76438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Семья- это родные друг другу люди, живущие вместе. Семья с первых минут нашего рождения находится рядом с каждым из нас. Если нам плохо, трудно, если с нами случилось несчастье – кто нас выслушает, поможет, успокоит, даст совет, защитит? Конечно же, родные нам люди: мамы, папы, бабушки, дедушки, братья, сёстры – наша семья, самые близкие и дорогие нам люди, наша опора на всю жизнь.</a:t>
            </a:r>
          </a:p>
          <a:p>
            <a:pPr algn="just"/>
            <a:r>
              <a:rPr lang="ru-RU" sz="2000" dirty="0" smtClean="0"/>
              <a:t>	До начала 20 века семья состояла не из одного поколения. Жили дружно, друг другу помогали. Одни по хозяйству поспевали, другие в поле трудились, старшие братья, сестры защищали младших.</a:t>
            </a:r>
          </a:p>
          <a:p>
            <a:pPr algn="just"/>
            <a:r>
              <a:rPr lang="ru-RU" sz="2000" dirty="0" smtClean="0"/>
              <a:t>	Жили весело, старость уважали, молодых оберегали. Семьи были большие и крепкие.</a:t>
            </a:r>
          </a:p>
          <a:p>
            <a:pPr algn="just"/>
            <a:r>
              <a:rPr lang="ru-RU" sz="2000" dirty="0" smtClean="0"/>
              <a:t>	Я нашла тому много свидетельств. Вспомним хотя бы народные сказки, пословицы и поговорки. В них говорится о семье. Я начну пословицу, а вы постарайтесь все вместе ее закончить…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285860"/>
            <a:ext cx="7498080" cy="51435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/>
              <a:t>- В гостях хорошо … </a:t>
            </a:r>
            <a:br>
              <a:rPr lang="ru-RU" sz="4000" dirty="0" smtClean="0"/>
            </a:br>
            <a:r>
              <a:rPr lang="ru-RU" sz="4000" dirty="0" smtClean="0"/>
              <a:t>- Не нужен клад … </a:t>
            </a:r>
            <a:br>
              <a:rPr lang="ru-RU" sz="4000" dirty="0" smtClean="0"/>
            </a:br>
            <a:r>
              <a:rPr lang="ru-RU" sz="4000" dirty="0" smtClean="0"/>
              <a:t>- Когда семья вместе … </a:t>
            </a:r>
            <a:br>
              <a:rPr lang="ru-RU" sz="4000" dirty="0" smtClean="0"/>
            </a:br>
            <a:r>
              <a:rPr lang="ru-RU" sz="4000" dirty="0" smtClean="0"/>
              <a:t>- Один в поле… 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85728"/>
            <a:ext cx="4436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Пословицы: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1714488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а дома лучше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4876" y="2643182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когда в семье лад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71934" y="3929066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так и душа на месте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6248" y="4429132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не воин</a:t>
            </a:r>
            <a:endParaRPr lang="ru-RU" sz="4000" dirty="0" smtClean="0"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500042"/>
            <a:ext cx="764386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Да, одному человеку нелегко прожить. И что бы ни говорили, а семья – главное богатство в жизни. В наше время семьи небольшие, в них часто по одному ребенку.</a:t>
            </a:r>
          </a:p>
          <a:p>
            <a:pPr algn="just"/>
            <a:r>
              <a:rPr lang="ru-RU" sz="2800" dirty="0" smtClean="0"/>
              <a:t>А вот интересно, какой семье легче прожить на свете! </a:t>
            </a:r>
          </a:p>
          <a:p>
            <a:pPr algn="just"/>
            <a:r>
              <a:rPr lang="ru-RU" sz="2800" dirty="0" smtClean="0"/>
              <a:t>	</a:t>
            </a:r>
          </a:p>
          <a:p>
            <a:pPr algn="just"/>
            <a:r>
              <a:rPr lang="ru-RU" sz="2800" dirty="0" smtClean="0"/>
              <a:t>	Думаю, легче той семье, где не унывают, не падают духом, радуются жизни.</a:t>
            </a:r>
          </a:p>
          <a:p>
            <a:pPr algn="just"/>
            <a:r>
              <a:rPr lang="ru-RU" sz="2800" dirty="0" smtClean="0"/>
              <a:t>	</a:t>
            </a:r>
          </a:p>
          <a:p>
            <a:pPr algn="just"/>
            <a:r>
              <a:rPr lang="ru-RU" sz="2800" dirty="0" smtClean="0"/>
              <a:t>	Как вы считаете, что необходимо для того, чтобы в семье было взаимопонимание и доверие?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924</TotalTime>
  <Words>451</Words>
  <Application>Microsoft Office PowerPoint</Application>
  <PresentationFormat>Экран (4:3)</PresentationFormat>
  <Paragraphs>125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- В гостях хорошо …  - Не нужен клад …  - Когда семья вместе …  - Один в поле…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user1</cp:lastModifiedBy>
  <cp:revision>60</cp:revision>
  <dcterms:created xsi:type="dcterms:W3CDTF">2012-04-16T12:52:22Z</dcterms:created>
  <dcterms:modified xsi:type="dcterms:W3CDTF">2013-11-09T02:53:23Z</dcterms:modified>
</cp:coreProperties>
</file>